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ей алексей" userId="e29d68ec21d5b7ff" providerId="LiveId" clId="{62F8D9CD-2BA0-43B7-853B-ACC1818AF7A0}"/>
    <pc:docChg chg="modSld">
      <pc:chgData name="алексей алексей" userId="e29d68ec21d5b7ff" providerId="LiveId" clId="{62F8D9CD-2BA0-43B7-853B-ACC1818AF7A0}" dt="2021-07-25T15:02:36.021" v="0" actId="20577"/>
      <pc:docMkLst>
        <pc:docMk/>
      </pc:docMkLst>
      <pc:sldChg chg="modSp mod">
        <pc:chgData name="алексей алексей" userId="e29d68ec21d5b7ff" providerId="LiveId" clId="{62F8D9CD-2BA0-43B7-853B-ACC1818AF7A0}" dt="2021-07-25T15:02:36.021" v="0" actId="20577"/>
        <pc:sldMkLst>
          <pc:docMk/>
          <pc:sldMk cId="1794682092" sldId="272"/>
        </pc:sldMkLst>
        <pc:spChg chg="mod">
          <ac:chgData name="алексей алексей" userId="e29d68ec21d5b7ff" providerId="LiveId" clId="{62F8D9CD-2BA0-43B7-853B-ACC1818AF7A0}" dt="2021-07-25T15:02:36.021" v="0" actId="20577"/>
          <ac:spMkLst>
            <pc:docMk/>
            <pc:sldMk cId="1794682092" sldId="272"/>
            <ac:spMk id="8" creationId="{AED49D4C-776F-4B27-ABA3-9DC27A9E306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FB1F0-D082-4BBC-B423-61E1D5F8AD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Отчет по реализованным проектам АНО Уральский центр развития гражданских инициатив и социального партнёрства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B073C9-0475-4480-87F3-A5119B5927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На средства Министерства Здравоохранения Свердловской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568344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5AE8FE-BBB7-4D1B-90A7-9A141809C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61926"/>
            <a:ext cx="5048250" cy="39264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761307-96AE-4D0D-BC54-351199024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948" y="719137"/>
            <a:ext cx="3171401" cy="5419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9BCBBF-3197-48DA-8121-DC9C3D1D12B5}"/>
              </a:ext>
            </a:extLst>
          </p:cNvPr>
          <p:cNvSpPr txBox="1"/>
          <p:nvPr/>
        </p:nvSpPr>
        <p:spPr>
          <a:xfrm>
            <a:off x="5638800" y="1276350"/>
            <a:ext cx="2266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Информация о реализации проекта размещена на сайте организации </a:t>
            </a:r>
            <a:r>
              <a:rPr lang="en-US" dirty="0"/>
              <a:t>uralsocial.com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41DAEC-0239-4F37-8968-99B8CD9B90BD}"/>
              </a:ext>
            </a:extLst>
          </p:cNvPr>
          <p:cNvSpPr txBox="1"/>
          <p:nvPr/>
        </p:nvSpPr>
        <p:spPr>
          <a:xfrm>
            <a:off x="542925" y="4400550"/>
            <a:ext cx="6257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Записаны и опубликованы на сайте организации вебинары: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Развитие ребенка до года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Развитие ребенка от 1 года до 3 лет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Развитие ребенка от 3 до 6 лет</a:t>
            </a:r>
          </a:p>
          <a:p>
            <a:pPr marL="285750" indent="-285750">
              <a:buFontTx/>
              <a:buChar char="-"/>
            </a:pPr>
            <a:r>
              <a:rPr lang="ru-RU" dirty="0"/>
              <a:t>Развитие ребенка в подростковом возрасте</a:t>
            </a:r>
          </a:p>
          <a:p>
            <a:pPr marL="285750" indent="-285750">
              <a:buFontTx/>
              <a:buChar char="-"/>
            </a:pPr>
            <a:r>
              <a:rPr lang="ru-RU" dirty="0"/>
              <a:t>Права и обязанности отцов</a:t>
            </a:r>
          </a:p>
        </p:txBody>
      </p:sp>
    </p:spTree>
    <p:extLst>
      <p:ext uri="{BB962C8B-B14F-4D97-AF65-F5344CB8AC3E}">
        <p14:creationId xmlns:p14="http://schemas.microsoft.com/office/powerpoint/2010/main" val="1392973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62ADE2-DA4C-4A1E-9357-8B6D0D34DAEE}"/>
              </a:ext>
            </a:extLst>
          </p:cNvPr>
          <p:cNvSpPr txBox="1"/>
          <p:nvPr/>
        </p:nvSpPr>
        <p:spPr>
          <a:xfrm>
            <a:off x="1724025" y="428625"/>
            <a:ext cx="754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Информационная и консультационная поддержка социально ориентированных некоммерческих организаций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1D4E46-FAF8-45E1-BFE5-0D2AD36CF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5" y="2938189"/>
            <a:ext cx="3668818" cy="36367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958959-2A92-4020-995B-B5C208986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2498205"/>
            <a:ext cx="54356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40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673D6-56DB-4975-A062-0C2AFEDAEF3D}"/>
              </a:ext>
            </a:extLst>
          </p:cNvPr>
          <p:cNvSpPr txBox="1"/>
          <p:nvPr/>
        </p:nvSpPr>
        <p:spPr>
          <a:xfrm>
            <a:off x="390525" y="361950"/>
            <a:ext cx="113919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Цель: увеличение количества исполнителей общественно полезных услуг (ИОПУ) среди НКО, работающих в сфере здравоохранения.</a:t>
            </a:r>
          </a:p>
          <a:p>
            <a:r>
              <a:rPr lang="ru-RU" dirty="0"/>
              <a:t>Задачи: </a:t>
            </a:r>
          </a:p>
          <a:p>
            <a:r>
              <a:rPr lang="ru-RU" dirty="0"/>
              <a:t>1. Организация консультирования и информационной поддержки НКО по включению их в реестр ИОПУ.</a:t>
            </a:r>
          </a:p>
          <a:p>
            <a:r>
              <a:rPr lang="ru-RU" dirty="0"/>
              <a:t>2. Организационная помощь в подготовке документов для включения в реестр ИОПУ.</a:t>
            </a:r>
          </a:p>
          <a:p>
            <a:r>
              <a:rPr lang="ru-RU" dirty="0"/>
              <a:t>В ходе реализации проекта команда организации: </a:t>
            </a:r>
          </a:p>
          <a:p>
            <a:endParaRPr lang="ru-RU" dirty="0"/>
          </a:p>
          <a:p>
            <a:r>
              <a:rPr lang="ru-RU" dirty="0"/>
              <a:t>Распространили среди СОНКО информационно-методические материалы, включая: брошюры «Общественно полезные услуги в сфере здравоохранения. Порядок включения СОНКО в реестр исполнителей общественно полезных услуг».</a:t>
            </a:r>
          </a:p>
          <a:p>
            <a:r>
              <a:rPr lang="ru-RU" dirty="0"/>
              <a:t>Набрали группы руководителей НКО, работающих в сфере охраны здоровья населения (30 человек из 5 муниципальных образований, расположенных на территории Свердловской области).</a:t>
            </a:r>
          </a:p>
          <a:p>
            <a:r>
              <a:rPr lang="ru-RU" dirty="0"/>
              <a:t>Провели практические занятия и консультации с руководителями (представителями) СОНКО, готовыми войти в реестр ИОПУ.</a:t>
            </a:r>
          </a:p>
          <a:p>
            <a:r>
              <a:rPr lang="ru-RU" dirty="0"/>
              <a:t>Записали обучающие вебинары, в количестве 5 штук. </a:t>
            </a:r>
          </a:p>
          <a:p>
            <a:r>
              <a:rPr lang="ru-RU" dirty="0"/>
              <a:t>Рассмотрение и изучение на практических занятиях и консультациях Постановления Правительства Свердловской области от 13.02.2020 № 66-ПП «Об имущественной поддержке социально ориентированных некоммерческих организаций, осуществляющих свою деятельность на территории Свердловской области».</a:t>
            </a:r>
          </a:p>
        </p:txBody>
      </p:sp>
    </p:spTree>
    <p:extLst>
      <p:ext uri="{BB962C8B-B14F-4D97-AF65-F5344CB8AC3E}">
        <p14:creationId xmlns:p14="http://schemas.microsoft.com/office/powerpoint/2010/main" val="1137709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9A3615-F65A-4221-8264-E8CE53A41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505" y="171450"/>
            <a:ext cx="3569622" cy="4867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A9ABE8-3E61-496B-9781-51A597A9539E}"/>
              </a:ext>
            </a:extLst>
          </p:cNvPr>
          <p:cNvSpPr txBox="1"/>
          <p:nvPr/>
        </p:nvSpPr>
        <p:spPr>
          <a:xfrm>
            <a:off x="609600" y="457200"/>
            <a:ext cx="6762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результате реализации проекта, 6 некоммерческих организаций подготовили пакеты документов для получения заключения для вхождения в Реестр ИОПУ.</a:t>
            </a:r>
          </a:p>
          <a:p>
            <a:pPr algn="just"/>
            <a:r>
              <a:rPr lang="ru-RU" dirty="0"/>
              <a:t>АНО СЕМЬЯ ДЕТЯМ получила заключение о соответствии качества оказываемых социально ориентированной некоммерческой организацией общественно полезных услуг установленным критериям.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678232-D6A2-40C6-B89F-5DC40E75F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69245" y="3105150"/>
            <a:ext cx="40005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72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C3FF6A-C21F-4819-9609-FE09730E5262}"/>
              </a:ext>
            </a:extLst>
          </p:cNvPr>
          <p:cNvSpPr txBox="1"/>
          <p:nvPr/>
        </p:nvSpPr>
        <p:spPr>
          <a:xfrm>
            <a:off x="2457450" y="704849"/>
            <a:ext cx="7124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Цель: обеспечение повышения качества жизни паллиативных больных.</a:t>
            </a:r>
          </a:p>
          <a:p>
            <a:endParaRPr lang="ru-RU" sz="2000" dirty="0"/>
          </a:p>
          <a:p>
            <a:r>
              <a:rPr lang="ru-RU" sz="2000" dirty="0"/>
              <a:t>Задача: улучшение информационного обеспечения людей, занимающихся паллиативной помощью.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410FA4-AB7A-4D09-A120-25B73A3C1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12" y="2496312"/>
            <a:ext cx="10552176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41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1DCDE7-EFCA-419B-9F37-B10CBA9E7E51}"/>
              </a:ext>
            </a:extLst>
          </p:cNvPr>
          <p:cNvSpPr txBox="1"/>
          <p:nvPr/>
        </p:nvSpPr>
        <p:spPr>
          <a:xfrm>
            <a:off x="533400" y="304800"/>
            <a:ext cx="74485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В ходе реализации проекта команда организации: </a:t>
            </a:r>
          </a:p>
          <a:p>
            <a:endParaRPr lang="ru-RU"/>
          </a:p>
          <a:p>
            <a:r>
              <a:rPr lang="ru-RU"/>
              <a:t>Разработали информационно-методические материалы по паллиативной помощи для организаторов Школ паллиативной помощи и лиц, оказывающих паллиативную помощь (родственников и друзей паллиативных больных, добровольцев (волонтеров), оказывающих паллиативную помощь), включая: буклеты, справочники, методические пособия.</a:t>
            </a:r>
          </a:p>
          <a:p>
            <a:r>
              <a:rPr lang="ru-RU"/>
              <a:t>Обучили добровольцев (волонтеров) и специалистов по медико-социальной работе преподаванию в Школах паллиативной помощи методов и приемов оказания паллиативной помощи. </a:t>
            </a:r>
          </a:p>
          <a:p>
            <a:r>
              <a:rPr lang="ru-RU"/>
              <a:t>Выявили лиц, оказывающих паллиативную помощь, сформировала из числа данных лиц слушателей Школ паллиативной помощи, провела Школу паллиативной помощи.</a:t>
            </a:r>
          </a:p>
          <a:p>
            <a:r>
              <a:rPr lang="ru-RU"/>
              <a:t>Записали обучающие вебинары, в количестве 5 штук.</a:t>
            </a:r>
          </a:p>
          <a:p>
            <a:r>
              <a:rPr lang="ru-RU"/>
              <a:t>Показатели результативности: количество обученных преподавателей Школ паллиативной помощи – 30 человек; количество лиц, оказывающих паллиативную помощь, обученных в Школах паллиативной помощи – 150 человек.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203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31F182-1F5D-4A25-BC15-8ECDF9D91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593" y="1171483"/>
            <a:ext cx="7080614" cy="3581584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A28B05F-D600-4048-AAFD-AB7C361310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711893"/>
              </p:ext>
            </p:extLst>
          </p:nvPr>
        </p:nvGraphicFramePr>
        <p:xfrm>
          <a:off x="231775" y="188912"/>
          <a:ext cx="6699110" cy="767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595612" imgH="5223277" progId="Word.Document.12">
                  <p:embed/>
                </p:oleObj>
              </mc:Choice>
              <mc:Fallback>
                <p:oleObj name="Document" r:id="rId3" imgW="6595612" imgH="5223277" progId="Word.Document.1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6A28B05F-D600-4048-AAFD-AB7C361310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775" y="188912"/>
                        <a:ext cx="6699110" cy="7678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0710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57D678-286E-4A13-8A63-22885EFC9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216" y="266700"/>
            <a:ext cx="3559076" cy="5029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C92CE8-0845-41A9-9353-DE8D093E6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15" y="266700"/>
            <a:ext cx="2930198" cy="6038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D49D4C-776F-4B27-ABA3-9DC27A9E3065}"/>
              </a:ext>
            </a:extLst>
          </p:cNvPr>
          <p:cNvSpPr txBox="1"/>
          <p:nvPr/>
        </p:nvSpPr>
        <p:spPr>
          <a:xfrm>
            <a:off x="3409950" y="533400"/>
            <a:ext cx="38290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Записаны и опубликованы на сайте организации </a:t>
            </a:r>
            <a:r>
              <a:rPr lang="en-US" dirty="0"/>
              <a:t>uralsocial.com </a:t>
            </a:r>
            <a:r>
              <a:rPr lang="ru-RU" dirty="0"/>
              <a:t> вебинары на тему:</a:t>
            </a:r>
          </a:p>
          <a:p>
            <a:endParaRPr lang="ru-RU" dirty="0"/>
          </a:p>
          <a:p>
            <a:r>
              <a:rPr lang="ru-RU" sz="2000" dirty="0"/>
              <a:t>Уход за ушами, глазами, носом и полостью рта</a:t>
            </a:r>
          </a:p>
          <a:p>
            <a:endParaRPr lang="ru-RU" sz="2000" dirty="0"/>
          </a:p>
          <a:p>
            <a:r>
              <a:rPr lang="ru-RU" sz="2000" dirty="0"/>
              <a:t>Организация безопасного пространства</a:t>
            </a:r>
          </a:p>
          <a:p>
            <a:endParaRPr lang="ru-RU" dirty="0"/>
          </a:p>
          <a:p>
            <a:r>
              <a:rPr lang="ru-RU" dirty="0"/>
              <a:t>ОЦЕНКА БОЛИ ПАЦИЕНТОВ, КОТОРЫЕ НЕ МОГУТ ГОВОРИТЬ</a:t>
            </a:r>
          </a:p>
          <a:p>
            <a:endParaRPr lang="ru-RU" dirty="0"/>
          </a:p>
          <a:p>
            <a:r>
              <a:rPr lang="ru-RU" dirty="0"/>
              <a:t>УХОД ЗА ВОЛОСАМИ</a:t>
            </a:r>
          </a:p>
          <a:p>
            <a:endParaRPr lang="ru-RU" dirty="0"/>
          </a:p>
          <a:p>
            <a:r>
              <a:rPr lang="ru-RU" dirty="0"/>
              <a:t>ПСИХОЛОГИЧЕСКИЕ АСПЕКТЫ ПРОЦЕССА УМИРАНИЯ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4682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EA4125-772B-401C-9FB9-1AF7C0C65EA4}"/>
              </a:ext>
            </a:extLst>
          </p:cNvPr>
          <p:cNvSpPr txBox="1"/>
          <p:nvPr/>
        </p:nvSpPr>
        <p:spPr>
          <a:xfrm>
            <a:off x="1752600" y="409575"/>
            <a:ext cx="8048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Проект по профилактике отказов при рождении детей с нарушением развития</a:t>
            </a:r>
          </a:p>
          <a:p>
            <a:r>
              <a:rPr lang="ru-RU" sz="2800" dirty="0"/>
              <a:t>«НОВОЕ ЧУДО»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C7831B-CA23-4135-92D6-1AF2A8624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175" y="2181225"/>
            <a:ext cx="5343525" cy="40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14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9EAF22-6371-46CF-A2E0-D3D4BA1DE471}"/>
              </a:ext>
            </a:extLst>
          </p:cNvPr>
          <p:cNvSpPr txBox="1"/>
          <p:nvPr/>
        </p:nvSpPr>
        <p:spPr>
          <a:xfrm>
            <a:off x="419100" y="238125"/>
            <a:ext cx="108299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Цель: оказание системной поддержки семьям, воспитывающим детей с врожденными нарушениями развития.</a:t>
            </a:r>
          </a:p>
          <a:p>
            <a:endParaRPr lang="ru-RU"/>
          </a:p>
          <a:p>
            <a:r>
              <a:rPr lang="ru-RU"/>
              <a:t>Задачи:</a:t>
            </a:r>
          </a:p>
          <a:p>
            <a:endParaRPr lang="ru-RU"/>
          </a:p>
          <a:p>
            <a:r>
              <a:rPr lang="ru-RU"/>
              <a:t>1. Оказание информационно-психологической поддержки семьям при рождении ребенка с нарушениями развития.</a:t>
            </a:r>
          </a:p>
          <a:p>
            <a:endParaRPr lang="ru-RU"/>
          </a:p>
          <a:p>
            <a:r>
              <a:rPr lang="ru-RU"/>
              <a:t>2. Оказание информационной поддержки семьям, воспитывающим детей с врожденными нарушениями.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690CEC-AC96-4665-B893-9B1F3A35D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899" y="3429000"/>
            <a:ext cx="6410325" cy="30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73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13496-81E1-4018-BA33-0026DDD07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33401"/>
            <a:ext cx="8534400" cy="4238624"/>
          </a:xfrm>
        </p:spPr>
        <p:txBody>
          <a:bodyPr>
            <a:normAutofit/>
          </a:bodyPr>
          <a:lstStyle/>
          <a:p>
            <a:r>
              <a:rPr lang="ru-RU" dirty="0"/>
              <a:t>Пропаганда донорства крови и ее компонентов социально ориентированными некоммерческими организациями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63C3AE-7DA5-4412-B525-D5784D879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230" y="257175"/>
            <a:ext cx="2493169" cy="33242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EC7062-7727-4CDC-AAD6-FA5DB6249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987" y="3270250"/>
            <a:ext cx="4995863" cy="333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00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6705DE-9F07-4881-ADCB-5B30EAC5C241}"/>
              </a:ext>
            </a:extLst>
          </p:cNvPr>
          <p:cNvSpPr txBox="1"/>
          <p:nvPr/>
        </p:nvSpPr>
        <p:spPr>
          <a:xfrm>
            <a:off x="276225" y="285750"/>
            <a:ext cx="109156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В рамках проекта были проведены следующие мероприятия:</a:t>
            </a:r>
          </a:p>
          <a:p>
            <a:pPr algn="just"/>
            <a:r>
              <a:rPr lang="ru-RU" sz="2000" dirty="0"/>
              <a:t>1. Разработаны и растиражированы информационно-методические материалы для родителей: Буклет, содержащий информацию о реализации мероприятий Государственной программы: профилактика отказов при рождении детей с нарушением развития социально ориентированными некоммерческими организациями; Методическое пособие с развернутой информацией и рекомендациями о развитии, воспитании и поддержке ребенка; Справочник с контактами организаций города Екатеринбурга и Свердловской области, которые помогают семьям с особенными детьми.</a:t>
            </a:r>
          </a:p>
          <a:p>
            <a:pPr algn="just"/>
            <a:r>
              <a:rPr lang="ru-RU" sz="2000" dirty="0"/>
              <a:t>2. Разработаны и растиражированы 5 образовательных программ для  обучения медицинских психологов, специалистов по социальной работе системы родовспоможения, специалистов социально ориентированных некоммерческих организаций, занимающихся психопрофилактической деятельностью в системе родовспоможения и родителей, с выдачей сертификатов.</a:t>
            </a:r>
          </a:p>
          <a:p>
            <a:pPr algn="just"/>
            <a:r>
              <a:rPr lang="ru-RU" sz="2000" dirty="0"/>
              <a:t>3. Записано 5 образовательных вебинаров для медицинских психологов, специалистов по социальной работе системы родовспоможения, специалистов социально ориентированных некоммерческих организаций, занимающихся психопрофилактической деятельностью в системе родовспоможения и родителей.</a:t>
            </a:r>
          </a:p>
          <a:p>
            <a:pPr algn="just"/>
            <a:r>
              <a:rPr lang="ru-RU" sz="2000" dirty="0"/>
              <a:t>4. Создан информационный блок на сайте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416089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B6740D-163B-4BA0-B1DF-5ED028DA527B}"/>
              </a:ext>
            </a:extLst>
          </p:cNvPr>
          <p:cNvSpPr txBox="1"/>
          <p:nvPr/>
        </p:nvSpPr>
        <p:spPr>
          <a:xfrm>
            <a:off x="200025" y="276225"/>
            <a:ext cx="113823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5. Нами были закуплены гигиенические принадлежности для информационно-психологической корзины: подгузники, пеленки, масло детское, мыло для подмывания младенцев, присыпка детская.</a:t>
            </a:r>
          </a:p>
          <a:p>
            <a:endParaRPr lang="ru-RU" dirty="0"/>
          </a:p>
          <a:p>
            <a:r>
              <a:rPr lang="ru-RU" dirty="0"/>
              <a:t>6. Наша команда сформировала и предоставила 50 информационно-психологических корзин семьям при рождении ребенка с особенностями в развитии. Помощь в передаче семьям информационно-психологических корзин оказала ГАУЗ СО «Областная детская клиническая больница №1».</a:t>
            </a:r>
          </a:p>
          <a:p>
            <a:endParaRPr lang="ru-RU" dirty="0"/>
          </a:p>
          <a:p>
            <a:r>
              <a:rPr lang="ru-RU" dirty="0"/>
              <a:t>7. Специалисты нашей организации: психолог и специалист по социальной работе, своими силами и в сотрудничестве со специалистами СРОО «Солнечные дети» провели 50 консультации семей при рождении ребенка с нарушениями развития.</a:t>
            </a:r>
          </a:p>
          <a:p>
            <a:endParaRPr lang="ru-RU" dirty="0"/>
          </a:p>
          <a:p>
            <a:r>
              <a:rPr lang="ru-RU" dirty="0"/>
              <a:t>8. Проведено 15 тренингов психологической поддержки членов семей, воспитывающих детей с врожденными нарушениями развития. Тренинги реализовывались в сотрудничестве с нашими партнерами, СРОО «Солнечные дети» и АНО «Я могу! Я есть! Я буду!».</a:t>
            </a:r>
          </a:p>
          <a:p>
            <a:endParaRPr lang="ru-RU" dirty="0"/>
          </a:p>
          <a:p>
            <a:r>
              <a:rPr lang="ru-RU" dirty="0"/>
              <a:t>9. Проведено 100 дистанционных онлайн-консультаций семей, имеющих детей с ограниченными возможностями здоровья, психологом и специалистом по социальной работе.</a:t>
            </a:r>
          </a:p>
        </p:txBody>
      </p:sp>
    </p:spTree>
    <p:extLst>
      <p:ext uri="{BB962C8B-B14F-4D97-AF65-F5344CB8AC3E}">
        <p14:creationId xmlns:p14="http://schemas.microsoft.com/office/powerpoint/2010/main" val="4145168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617AC7-3E09-4518-AC59-600319571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271" y="117357"/>
            <a:ext cx="6940907" cy="4584936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9697CC4-D3C9-4AE6-9626-CD5BE3475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475764"/>
              </p:ext>
            </p:extLst>
          </p:nvPr>
        </p:nvGraphicFramePr>
        <p:xfrm>
          <a:off x="390525" y="342899"/>
          <a:ext cx="4419599" cy="5699760"/>
        </p:xfrm>
        <a:graphic>
          <a:graphicData uri="http://schemas.openxmlformats.org/drawingml/2006/table">
            <a:tbl>
              <a:tblPr/>
              <a:tblGrid>
                <a:gridCol w="60960">
                  <a:extLst>
                    <a:ext uri="{9D8B030D-6E8A-4147-A177-3AD203B41FA5}">
                      <a16:colId xmlns:a16="http://schemas.microsoft.com/office/drawing/2014/main" val="1947402909"/>
                    </a:ext>
                  </a:extLst>
                </a:gridCol>
                <a:gridCol w="3855810">
                  <a:extLst>
                    <a:ext uri="{9D8B030D-6E8A-4147-A177-3AD203B41FA5}">
                      <a16:colId xmlns:a16="http://schemas.microsoft.com/office/drawing/2014/main" val="2498511959"/>
                    </a:ext>
                  </a:extLst>
                </a:gridCol>
                <a:gridCol w="502829">
                  <a:extLst>
                    <a:ext uri="{9D8B030D-6E8A-4147-A177-3AD203B41FA5}">
                      <a16:colId xmlns:a16="http://schemas.microsoft.com/office/drawing/2014/main" val="2097983320"/>
                    </a:ext>
                  </a:extLst>
                </a:gridCol>
              </a:tblGrid>
              <a:tr h="488865">
                <a:tc gridSpan="2"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Печать информационно-методических материалов:</a:t>
                      </a: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7710511"/>
                  </a:ext>
                </a:extLst>
              </a:tr>
              <a:tr h="488865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Буклеты</a:t>
                      </a: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 шт.</a:t>
                      </a: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318229"/>
                  </a:ext>
                </a:extLst>
              </a:tr>
              <a:tr h="718419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Сертификаты (все слушатели получат сертификаты о прохождении обучения)</a:t>
                      </a: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шт.</a:t>
                      </a: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016129"/>
                  </a:ext>
                </a:extLst>
              </a:tr>
              <a:tr h="718419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Удостоверение (все обученные мамы получат удостоверения о повышении квалификации)</a:t>
                      </a: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шт.</a:t>
                      </a: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1925"/>
                  </a:ext>
                </a:extLst>
              </a:tr>
              <a:tr h="630634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Пособие</a:t>
                      </a: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 шт.</a:t>
                      </a: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615415"/>
                  </a:ext>
                </a:extLst>
              </a:tr>
              <a:tr h="630634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7780" marR="17780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Справочник</a:t>
                      </a: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 шт.</a:t>
                      </a:r>
                    </a:p>
                  </a:txBody>
                  <a:tcPr marL="17780" marR="17780" marT="17780" marB="177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063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994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58174A-D7C0-401F-8907-67D12F9AA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1" y="149112"/>
            <a:ext cx="6763098" cy="44071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0931D9-CCD8-467E-887B-AD963A90D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025" y="219075"/>
            <a:ext cx="3810000" cy="2857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EC1906-3FBA-419B-9A1E-AC58BF4BB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625" y="3248025"/>
            <a:ext cx="4619799" cy="346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84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BB0254-1851-4C2F-A638-7FF3A24B2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8" y="95128"/>
            <a:ext cx="4889668" cy="35565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1E3B3D-44C2-40BE-826E-E910AC4FC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825" y="95128"/>
            <a:ext cx="5969164" cy="35625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505604-604A-4A2D-874E-9593ADC6B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732" y="4048066"/>
            <a:ext cx="6528135" cy="23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35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96C92D-7873-4371-8550-C8AEE6120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30" y="209550"/>
            <a:ext cx="6087545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1A7F4F-BA10-4C13-AAC3-27E85E30B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475" y="209550"/>
            <a:ext cx="4572000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C1379D-B0D1-4DD0-933C-D5464A145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138" y="3140869"/>
            <a:ext cx="4676775" cy="350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71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66D1D9-9D56-4841-9937-10256FDFC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19" y="219075"/>
            <a:ext cx="2503511" cy="6153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96BB1B-2AF2-4741-952F-1F12B830CCBE}"/>
              </a:ext>
            </a:extLst>
          </p:cNvPr>
          <p:cNvSpPr txBox="1"/>
          <p:nvPr/>
        </p:nvSpPr>
        <p:spPr>
          <a:xfrm>
            <a:off x="2971800" y="295275"/>
            <a:ext cx="68008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Записаны и опубликованы на сайте организации </a:t>
            </a:r>
            <a:r>
              <a:rPr lang="en-US" dirty="0"/>
              <a:t>uralsocial.com </a:t>
            </a:r>
            <a:r>
              <a:rPr lang="ru-RU" dirty="0"/>
              <a:t> вебинары: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 Обучение родителей коррекционно-развивающему взаимодействию с ребёнком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Формирование эффективной родительской позиции в воспитании и развитии ребенка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Формирование позитивного образа ребенка, его будущего через изменение уровня родительских притязаний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Психологическая помощь семьям, воспитывающим детей с особенностями развития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Формирование интереса к личности ребенка на основе его компенсаторных возможностей</a:t>
            </a:r>
          </a:p>
        </p:txBody>
      </p:sp>
    </p:spTree>
    <p:extLst>
      <p:ext uri="{BB962C8B-B14F-4D97-AF65-F5344CB8AC3E}">
        <p14:creationId xmlns:p14="http://schemas.microsoft.com/office/powerpoint/2010/main" val="2969833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AF6828-5084-4E91-A0F3-4FA548A13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125001"/>
            <a:ext cx="4676363" cy="6607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AFD45-9C80-4D29-A741-4895E5BCF2F6}"/>
              </a:ext>
            </a:extLst>
          </p:cNvPr>
          <p:cNvSpPr txBox="1"/>
          <p:nvPr/>
        </p:nvSpPr>
        <p:spPr>
          <a:xfrm>
            <a:off x="5153025" y="1552575"/>
            <a:ext cx="5876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Благодарим всех участников проектов, большое спасибо специалистам учреждений которые в карантинный год не смотря на все трудности были и остаются нашими друзьями.</a:t>
            </a:r>
          </a:p>
        </p:txBody>
      </p:sp>
    </p:spTree>
    <p:extLst>
      <p:ext uri="{BB962C8B-B14F-4D97-AF65-F5344CB8AC3E}">
        <p14:creationId xmlns:p14="http://schemas.microsoft.com/office/powerpoint/2010/main" val="3325980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274D8E-4963-4D4F-8409-D67A7DCE1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49" y="241300"/>
            <a:ext cx="2676525" cy="3568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AE3F72-4940-4111-ABA2-8637E09B1507}"/>
              </a:ext>
            </a:extLst>
          </p:cNvPr>
          <p:cNvSpPr txBox="1"/>
          <p:nvPr/>
        </p:nvSpPr>
        <p:spPr>
          <a:xfrm>
            <a:off x="495300" y="742950"/>
            <a:ext cx="83439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Цель: повышение мотивации населения Свердловской области к донорству крови и ее компонентов.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Задача: удовлетворение потребности в крови и ее компонентах путем привлечения к донорству граждан, проживающих на территории Свердловской области.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 рамках проекта проведены образовательные лекции по теме донорства крови; акции, направленной на приобщение граждан Свердловской области к донорству крови, увеличение числа доноров; в ходе реализации проекта разработаны буклеты с основной информацией, направленной на просвещение доноров.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 качестве показателей результативности проекта выступают привлеченные доноры, в количестве 100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889590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A3D4B9-9B2E-4216-8DA4-EB7324336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14300"/>
            <a:ext cx="2057400" cy="2743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7529EB-7CC4-40D7-9214-F5957805B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1285" y="2711579"/>
            <a:ext cx="2821472" cy="37827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F42C29-6AB7-4003-810A-AB5F0F6D4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586" y="305062"/>
            <a:ext cx="3782785" cy="64508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6BA0AC-7F73-43CC-9EEE-E0A4800CE095}"/>
              </a:ext>
            </a:extLst>
          </p:cNvPr>
          <p:cNvSpPr txBox="1"/>
          <p:nvPr/>
        </p:nvSpPr>
        <p:spPr>
          <a:xfrm>
            <a:off x="2405743" y="195943"/>
            <a:ext cx="5388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Проект реализован  совместно с Свердловский областной медицинский колледж, Каменск-Уральский филиал.</a:t>
            </a:r>
          </a:p>
          <a:p>
            <a:endParaRPr lang="ru-RU" dirty="0"/>
          </a:p>
          <a:p>
            <a:r>
              <a:rPr lang="ru-RU" dirty="0"/>
              <a:t>Каждый донор получил буклет, сок и шоколад.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31E811-8301-4CF4-84D4-658256DF2353}"/>
              </a:ext>
            </a:extLst>
          </p:cNvPr>
          <p:cNvSpPr txBox="1"/>
          <p:nvPr/>
        </p:nvSpPr>
        <p:spPr>
          <a:xfrm>
            <a:off x="4234543" y="3192234"/>
            <a:ext cx="3559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Информация о реализации проекта размещена на сайте организации </a:t>
            </a:r>
            <a:r>
              <a:rPr lang="en-US" dirty="0"/>
              <a:t>uralsocial.com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049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718903-F3F9-4653-AFF5-B29A2374C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914" y="2241005"/>
            <a:ext cx="4030510" cy="3493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F93BB5-E49A-4A58-9CDA-25F682C21509}"/>
              </a:ext>
            </a:extLst>
          </p:cNvPr>
          <p:cNvSpPr txBox="1"/>
          <p:nvPr/>
        </p:nvSpPr>
        <p:spPr>
          <a:xfrm>
            <a:off x="1698171" y="402771"/>
            <a:ext cx="8479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ПАПА ШКОЛА</a:t>
            </a:r>
            <a:endParaRPr lang="en-US" sz="4000" dirty="0"/>
          </a:p>
          <a:p>
            <a:r>
              <a:rPr lang="ru-RU" sz="4000" dirty="0"/>
              <a:t>Проект реализуется с 2019года</a:t>
            </a:r>
          </a:p>
        </p:txBody>
      </p:sp>
    </p:spTree>
    <p:extLst>
      <p:ext uri="{BB962C8B-B14F-4D97-AF65-F5344CB8AC3E}">
        <p14:creationId xmlns:p14="http://schemas.microsoft.com/office/powerpoint/2010/main" val="1319575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AA3DBD-79EA-4B53-9B23-EB43068D373E}"/>
              </a:ext>
            </a:extLst>
          </p:cNvPr>
          <p:cNvSpPr txBox="1"/>
          <p:nvPr/>
        </p:nvSpPr>
        <p:spPr>
          <a:xfrm>
            <a:off x="555171" y="457200"/>
            <a:ext cx="87303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Цель: повышение доли вовлеченности отцов в воспитание детей и увеличение доли граждан, ведущих здоровый образ жизни.</a:t>
            </a:r>
          </a:p>
          <a:p>
            <a:r>
              <a:rPr lang="ru-RU" dirty="0"/>
              <a:t>Задачи:</a:t>
            </a:r>
          </a:p>
          <a:p>
            <a:endParaRPr lang="ru-RU" dirty="0"/>
          </a:p>
          <a:p>
            <a:r>
              <a:rPr lang="ru-RU" dirty="0"/>
              <a:t>1. Формирование системы мотивации отцов к участию в воспитании детей.</a:t>
            </a:r>
          </a:p>
          <a:p>
            <a:endParaRPr lang="ru-RU" dirty="0"/>
          </a:p>
          <a:p>
            <a:r>
              <a:rPr lang="ru-RU" dirty="0"/>
              <a:t>2. Формирование системы мотивации граждан к здоровому образу жизни, включая здоровое питание и отказ от вредных привычек.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7DB6ED-A853-478D-9365-0B05A46EF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110594"/>
            <a:ext cx="4699906" cy="365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85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0E2B6A-C9B6-43DE-92EA-5445AB52BC5A}"/>
              </a:ext>
            </a:extLst>
          </p:cNvPr>
          <p:cNvSpPr txBox="1"/>
          <p:nvPr/>
        </p:nvSpPr>
        <p:spPr>
          <a:xfrm>
            <a:off x="217714" y="217714"/>
            <a:ext cx="1140822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ходе реализации проекта команда организации:</a:t>
            </a:r>
          </a:p>
          <a:p>
            <a:endParaRPr lang="ru-RU" dirty="0"/>
          </a:p>
          <a:p>
            <a:r>
              <a:rPr lang="ru-RU" dirty="0"/>
              <a:t>Разработали и растиражировали методические материалы, включая: буклеты, пособия, справочники, рабочая тетрадь. Методические материалы содержат вопросы борьбы с алкоголизмом, табакокурением и рекомендациями по вопросам здорового образа жизни в рамках программы Папа-Школ.</a:t>
            </a:r>
          </a:p>
          <a:p>
            <a:r>
              <a:rPr lang="ru-RU" dirty="0"/>
              <a:t>Обучили волонтеров-модераторов из числа студентов, медицинских и социальных работников для проведения Папа-Школ. </a:t>
            </a:r>
          </a:p>
          <a:p>
            <a:r>
              <a:rPr lang="ru-RU" dirty="0"/>
              <a:t>Создали постоянно действующие Папа-Школы с привлечением волонтеров на базе медицинских и образовательных  учреждений, комплексных центров социального обслуживания населения Министерства социальной политики Свердловской области и культурно-просветительских учреждений (клубы, кинотеатры, библиотеки и пр.). </a:t>
            </a:r>
          </a:p>
          <a:p>
            <a:r>
              <a:rPr lang="ru-RU" dirty="0"/>
              <a:t>Реализовали программы Папа-Школ по подготовке к отцовству, включая антинаркотическую, антиалкогольную и антитабачную пропаганду и приобщение к ЗОЖ (информация по этим вопросам составила 50% от общего объема программы Папа-Школы). </a:t>
            </a:r>
          </a:p>
          <a:p>
            <a:r>
              <a:rPr lang="ru-RU" dirty="0"/>
              <a:t>Проведены консультации, в количестве 50 штук, с участниками проекта.</a:t>
            </a:r>
          </a:p>
          <a:p>
            <a:r>
              <a:rPr lang="ru-RU" dirty="0"/>
              <a:t>Записаны вебинары, в количестве 5 штук, по разработанным обучающим программам. </a:t>
            </a:r>
          </a:p>
          <a:p>
            <a:r>
              <a:rPr lang="ru-RU" dirty="0"/>
              <a:t>Проведены выездные мероприятия, в ходе которых организованы обучающие семинары, в городах Нижний Тагил и Каменск-Уральский.</a:t>
            </a:r>
          </a:p>
          <a:p>
            <a:r>
              <a:rPr lang="ru-RU" dirty="0"/>
              <a:t>Показатели результативности: количество привлеченных волонтеров-модераторов 40 человек; количество охваченных обучением отцов, в том числе будущих отцов 200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306731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E5215A-2002-4B8B-B3BE-22E83D2DE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36" y="127907"/>
            <a:ext cx="3866373" cy="30071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5B0C1B-C203-45C7-B15A-5F7E96726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866" y="3614056"/>
            <a:ext cx="3922356" cy="3050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82238F-2D52-4CA9-936D-3CA6C8A3BD23}"/>
              </a:ext>
            </a:extLst>
          </p:cNvPr>
          <p:cNvSpPr txBox="1"/>
          <p:nvPr/>
        </p:nvSpPr>
        <p:spPr>
          <a:xfrm>
            <a:off x="4844143" y="391886"/>
            <a:ext cx="6096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Занятие «Я – ПАПА»</a:t>
            </a:r>
          </a:p>
          <a:p>
            <a:r>
              <a:rPr lang="ru-RU" sz="2400" dirty="0"/>
              <a:t>Занятие «Моя семья»</a:t>
            </a:r>
          </a:p>
          <a:p>
            <a:r>
              <a:rPr lang="ru-RU" sz="2400" dirty="0"/>
              <a:t>Занятие «Права и обязанности отцов»</a:t>
            </a:r>
          </a:p>
          <a:p>
            <a:r>
              <a:rPr lang="ru-RU" sz="2400" dirty="0"/>
              <a:t>Занятие «Здоровый ребёнок»</a:t>
            </a:r>
          </a:p>
          <a:p>
            <a:r>
              <a:rPr lang="ru-RU" sz="2400" dirty="0"/>
              <a:t>Занятие «Мой ребёнок растёт»</a:t>
            </a:r>
          </a:p>
          <a:p>
            <a:r>
              <a:rPr lang="ru-RU" sz="2400" dirty="0"/>
              <a:t>Занятие «Общение с ребёнком»</a:t>
            </a:r>
          </a:p>
          <a:p>
            <a:r>
              <a:rPr lang="ru-RU" sz="2400" dirty="0"/>
              <a:t>Занятие «Право ребёнка на отца»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F353C-9294-49CB-BA76-417488C4D54E}"/>
              </a:ext>
            </a:extLst>
          </p:cNvPr>
          <p:cNvSpPr txBox="1"/>
          <p:nvPr/>
        </p:nvSpPr>
        <p:spPr>
          <a:xfrm>
            <a:off x="468086" y="3614056"/>
            <a:ext cx="70212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Блок занятий посвященный здоровому образу жизни</a:t>
            </a:r>
          </a:p>
        </p:txBody>
      </p:sp>
    </p:spTree>
    <p:extLst>
      <p:ext uri="{BB962C8B-B14F-4D97-AF65-F5344CB8AC3E}">
        <p14:creationId xmlns:p14="http://schemas.microsoft.com/office/powerpoint/2010/main" val="2662500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14AE23-9FA9-48FD-806D-7E47EB561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93" y="219920"/>
            <a:ext cx="5990083" cy="5560393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0E3853B-7255-40C7-8A45-D831B7524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589966"/>
              </p:ext>
            </p:extLst>
          </p:nvPr>
        </p:nvGraphicFramePr>
        <p:xfrm>
          <a:off x="315687" y="130630"/>
          <a:ext cx="4865914" cy="6579507"/>
        </p:xfrm>
        <a:graphic>
          <a:graphicData uri="http://schemas.openxmlformats.org/drawingml/2006/table">
            <a:tbl>
              <a:tblPr/>
              <a:tblGrid>
                <a:gridCol w="3960297">
                  <a:extLst>
                    <a:ext uri="{9D8B030D-6E8A-4147-A177-3AD203B41FA5}">
                      <a16:colId xmlns:a16="http://schemas.microsoft.com/office/drawing/2014/main" val="2248481191"/>
                    </a:ext>
                  </a:extLst>
                </a:gridCol>
                <a:gridCol w="905617">
                  <a:extLst>
                    <a:ext uri="{9D8B030D-6E8A-4147-A177-3AD203B41FA5}">
                      <a16:colId xmlns:a16="http://schemas.microsoft.com/office/drawing/2014/main" val="2379789816"/>
                    </a:ext>
                  </a:extLst>
                </a:gridCol>
              </a:tblGrid>
              <a:tr h="1906129"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Разработка методических материалов, включая вопросы борьбы с алкоголизмом, табакокурением и рекомендациями по вопросам ЗОЖ. (Которые будут размещаться в буклетах, справочниках, рабочих тетрадях, методических пособиях, образовательных программах).</a:t>
                      </a:r>
                    </a:p>
                  </a:txBody>
                  <a:tcPr marL="17260" marR="17260" marT="17260" marB="172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шт.</a:t>
                      </a:r>
                    </a:p>
                  </a:txBody>
                  <a:tcPr marL="17260" marR="17260" marT="17260" marB="172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741420"/>
                  </a:ext>
                </a:extLst>
              </a:tr>
              <a:tr h="415276"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Печать буклетов</a:t>
                      </a:r>
                    </a:p>
                  </a:txBody>
                  <a:tcPr marL="17260" marR="17260" marT="17260" marB="172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 шт.</a:t>
                      </a:r>
                    </a:p>
                  </a:txBody>
                  <a:tcPr marL="17260" marR="17260" marT="17260" marB="172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170038"/>
                  </a:ext>
                </a:extLst>
              </a:tr>
              <a:tr h="764612"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Печать справочников</a:t>
                      </a:r>
                    </a:p>
                  </a:txBody>
                  <a:tcPr marL="17260" marR="17260" marT="17260" marB="172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 шт.</a:t>
                      </a:r>
                    </a:p>
                  </a:txBody>
                  <a:tcPr marL="17260" marR="17260" marT="17260" marB="172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816276"/>
                  </a:ext>
                </a:extLst>
              </a:tr>
              <a:tr h="764612"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Печать рабочих тетрадей</a:t>
                      </a:r>
                    </a:p>
                  </a:txBody>
                  <a:tcPr marL="17260" marR="17260" marT="17260" marB="172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 шт.</a:t>
                      </a:r>
                    </a:p>
                  </a:txBody>
                  <a:tcPr marL="17260" marR="17260" marT="17260" marB="172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743358"/>
                  </a:ext>
                </a:extLst>
              </a:tr>
              <a:tr h="764612"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Печать методических пособий</a:t>
                      </a:r>
                    </a:p>
                  </a:txBody>
                  <a:tcPr marL="17260" marR="17260" marT="17260" marB="172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 шт.</a:t>
                      </a:r>
                    </a:p>
                  </a:txBody>
                  <a:tcPr marL="17260" marR="17260" marT="17260" marB="172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4414415"/>
                  </a:ext>
                </a:extLst>
              </a:tr>
              <a:tr h="982133"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Печать сертификатов участника (все слушатели папа-школы получат сертификаты о прохождении обучения)</a:t>
                      </a:r>
                    </a:p>
                  </a:txBody>
                  <a:tcPr marL="17260" marR="17260" marT="17260" marB="172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 шт.</a:t>
                      </a:r>
                    </a:p>
                  </a:txBody>
                  <a:tcPr marL="17260" marR="17260" marT="17260" marB="172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556807"/>
                  </a:ext>
                </a:extLst>
              </a:tr>
              <a:tr h="982133"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Печать удостоверений (все обученные волонтеры-модераторы получат удостоверения о повышении квалификации)</a:t>
                      </a:r>
                    </a:p>
                  </a:txBody>
                  <a:tcPr marL="17260" marR="17260" marT="17260" marB="172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 шт. </a:t>
                      </a:r>
                    </a:p>
                  </a:txBody>
                  <a:tcPr marL="17260" marR="17260" marT="17260" marB="172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857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0148229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117</TotalTime>
  <Words>1495</Words>
  <Application>Microsoft Office PowerPoint</Application>
  <PresentationFormat>Широкоэкранный</PresentationFormat>
  <Paragraphs>144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Century Gothic</vt:lpstr>
      <vt:lpstr>Times New Roman</vt:lpstr>
      <vt:lpstr>Wingdings 3</vt:lpstr>
      <vt:lpstr>Сектор</vt:lpstr>
      <vt:lpstr>Документ Microsoft Word</vt:lpstr>
      <vt:lpstr>Отчет по реализованным проектам АНО Уральский центр развития гражданских инициатив и социального партнёрства</vt:lpstr>
      <vt:lpstr>Пропаганда донорства крови и ее компонентов социально ориентированными некоммерческими организациями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реализованным проектам АНО Уральский центр развития гражданских инициатив и социального партнёрства</dc:title>
  <dc:creator>алексей алексей</dc:creator>
  <cp:lastModifiedBy>алексей алексей</cp:lastModifiedBy>
  <cp:revision>1</cp:revision>
  <dcterms:created xsi:type="dcterms:W3CDTF">2021-07-25T13:05:26Z</dcterms:created>
  <dcterms:modified xsi:type="dcterms:W3CDTF">2021-07-25T15:03:16Z</dcterms:modified>
</cp:coreProperties>
</file>